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94" r:id="rId4"/>
    <p:sldId id="315" r:id="rId5"/>
    <p:sldId id="329" r:id="rId6"/>
    <p:sldId id="370" r:id="rId7"/>
    <p:sldId id="391" r:id="rId8"/>
    <p:sldId id="407" r:id="rId9"/>
    <p:sldId id="426" r:id="rId10"/>
    <p:sldId id="43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D7FA71-B5ED-4E4D-8139-043D5F7C6A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KZ" dirty="0"/>
              <a:t>Л</a:t>
            </a:r>
            <a:r>
              <a:rPr lang="kk-KZ" dirty="0"/>
              <a:t>е</a:t>
            </a:r>
            <a:r>
              <a:rPr lang="ru-KZ" dirty="0"/>
              <a:t>к</a:t>
            </a:r>
            <a:r>
              <a:rPr lang="kk-KZ" dirty="0"/>
              <a:t>ц</a:t>
            </a:r>
            <a:r>
              <a:rPr lang="ru-KZ" dirty="0"/>
              <a:t>и</a:t>
            </a:r>
            <a:r>
              <a:rPr lang="kk-KZ" dirty="0"/>
              <a:t>я</a:t>
            </a:r>
            <a:r>
              <a:rPr lang="ru-KZ" dirty="0"/>
              <a:t> </a:t>
            </a:r>
            <a:r>
              <a:rPr lang="en-US" dirty="0"/>
              <a:t>6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1F6F7DD-C07D-455A-976F-8123A39405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1" y="4567526"/>
            <a:ext cx="10993546" cy="590321"/>
          </a:xfrm>
        </p:spPr>
        <p:txBody>
          <a:bodyPr/>
          <a:lstStyle/>
          <a:p>
            <a:pPr algn="ctr"/>
            <a:r>
              <a:rPr lang="ru-KZ" dirty="0">
                <a:solidFill>
                  <a:srgbClr val="FFC000"/>
                </a:solidFill>
              </a:rPr>
              <a:t>И</a:t>
            </a:r>
            <a:r>
              <a:rPr lang="kk-KZ" dirty="0">
                <a:solidFill>
                  <a:srgbClr val="FFC000"/>
                </a:solidFill>
              </a:rPr>
              <a:t>з</a:t>
            </a:r>
            <a:r>
              <a:rPr lang="ru-KZ" dirty="0">
                <a:solidFill>
                  <a:srgbClr val="FFC000"/>
                </a:solidFill>
              </a:rPr>
              <a:t>м</a:t>
            </a:r>
            <a:r>
              <a:rPr lang="kk-KZ" dirty="0">
                <a:solidFill>
                  <a:srgbClr val="FFC000"/>
                </a:solidFill>
              </a:rPr>
              <a:t>е</a:t>
            </a:r>
            <a:r>
              <a:rPr lang="ru-KZ" dirty="0">
                <a:solidFill>
                  <a:srgbClr val="FFC000"/>
                </a:solidFill>
              </a:rPr>
              <a:t>н</a:t>
            </a:r>
            <a:r>
              <a:rPr lang="kk-KZ" dirty="0">
                <a:solidFill>
                  <a:srgbClr val="FFC000"/>
                </a:solidFill>
              </a:rPr>
              <a:t>е</a:t>
            </a:r>
            <a:r>
              <a:rPr lang="ru-KZ" dirty="0">
                <a:solidFill>
                  <a:srgbClr val="FFC000"/>
                </a:solidFill>
              </a:rPr>
              <a:t>н</a:t>
            </a:r>
            <a:r>
              <a:rPr lang="kk-KZ" dirty="0">
                <a:solidFill>
                  <a:srgbClr val="FFC000"/>
                </a:solidFill>
              </a:rPr>
              <a:t>и</a:t>
            </a:r>
            <a:r>
              <a:rPr lang="ru-KZ" dirty="0">
                <a:solidFill>
                  <a:srgbClr val="FFC000"/>
                </a:solidFill>
              </a:rPr>
              <a:t>е </a:t>
            </a:r>
            <a:r>
              <a:rPr lang="kk-KZ" dirty="0">
                <a:solidFill>
                  <a:srgbClr val="FFC000"/>
                </a:solidFill>
              </a:rPr>
              <a:t>б</a:t>
            </a:r>
            <a:r>
              <a:rPr lang="ru-KZ" dirty="0">
                <a:solidFill>
                  <a:srgbClr val="FFC000"/>
                </a:solidFill>
              </a:rPr>
              <a:t>а</a:t>
            </a:r>
            <a:r>
              <a:rPr lang="kk-KZ" dirty="0">
                <a:solidFill>
                  <a:srgbClr val="FFC000"/>
                </a:solidFill>
              </a:rPr>
              <a:t>з</a:t>
            </a:r>
            <a:r>
              <a:rPr lang="ru-KZ" dirty="0">
                <a:solidFill>
                  <a:srgbClr val="FFC000"/>
                </a:solidFill>
              </a:rPr>
              <a:t>ы </a:t>
            </a:r>
            <a:r>
              <a:rPr lang="kk-KZ" dirty="0">
                <a:solidFill>
                  <a:srgbClr val="FFC000"/>
                </a:solidFill>
              </a:rPr>
              <a:t>д</a:t>
            </a:r>
            <a:r>
              <a:rPr lang="ru-KZ" dirty="0">
                <a:solidFill>
                  <a:srgbClr val="FFC000"/>
                </a:solidFill>
              </a:rPr>
              <a:t>а</a:t>
            </a:r>
            <a:r>
              <a:rPr lang="kk-KZ" dirty="0">
                <a:solidFill>
                  <a:srgbClr val="FFC000"/>
                </a:solidFill>
              </a:rPr>
              <a:t>н</a:t>
            </a:r>
            <a:r>
              <a:rPr lang="ru-KZ" dirty="0">
                <a:solidFill>
                  <a:srgbClr val="FFC000"/>
                </a:solidFill>
              </a:rPr>
              <a:t>н</a:t>
            </a:r>
            <a:r>
              <a:rPr lang="kk-KZ" dirty="0">
                <a:solidFill>
                  <a:srgbClr val="FFC000"/>
                </a:solidFill>
              </a:rPr>
              <a:t>ы</a:t>
            </a:r>
            <a:r>
              <a:rPr lang="ru-KZ" dirty="0">
                <a:solidFill>
                  <a:srgbClr val="FFC000"/>
                </a:solidFill>
              </a:rPr>
              <a:t>х</a:t>
            </a:r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610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>
            <a:extLst>
              <a:ext uri="{FF2B5EF4-FFF2-40B4-BE49-F238E27FC236}">
                <a16:creationId xmlns:a16="http://schemas.microsoft.com/office/drawing/2014/main" id="{C92AC02D-D628-481C-879D-9D7087A264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91084"/>
          </a:xfrm>
        </p:spPr>
        <p:txBody>
          <a:bodyPr/>
          <a:lstStyle/>
          <a:p>
            <a:pPr algn="ctr"/>
            <a:r>
              <a:rPr lang="kk-KZ" altLang="ru-RU" dirty="0">
                <a:solidFill>
                  <a:srgbClr val="FFC000"/>
                </a:solidFill>
              </a:rPr>
              <a:t>Пример</a:t>
            </a:r>
            <a:endParaRPr lang="en-US" altLang="ru-RU" dirty="0">
              <a:solidFill>
                <a:srgbClr val="FFC000"/>
              </a:solidFill>
            </a:endParaRPr>
          </a:p>
        </p:txBody>
      </p:sp>
      <p:sp>
        <p:nvSpPr>
          <p:cNvPr id="189443" name="Rectangle 3">
            <a:extLst>
              <a:ext uri="{FF2B5EF4-FFF2-40B4-BE49-F238E27FC236}">
                <a16:creationId xmlns:a16="http://schemas.microsoft.com/office/drawing/2014/main" id="{DE799F1D-4940-4029-B5D0-4D8C707FCD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dirty="0"/>
              <a:t>Только в </a:t>
            </a:r>
            <a:r>
              <a:rPr lang="ru-RU" dirty="0" err="1"/>
              <a:t>Joe's</a:t>
            </a:r>
            <a:r>
              <a:rPr lang="ru-RU" dirty="0"/>
              <a:t> </a:t>
            </a:r>
            <a:r>
              <a:rPr lang="ru-RU" dirty="0" err="1"/>
              <a:t>Bar</a:t>
            </a:r>
            <a:r>
              <a:rPr lang="ru-RU" dirty="0"/>
              <a:t> можно продать яблоко дороже </a:t>
            </a:r>
            <a:r>
              <a:rPr lang="ru-RU"/>
              <a:t>5 долларов</a:t>
            </a:r>
            <a:endParaRPr lang="en-US" altLang="ru-RU" dirty="0"/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CREATE TABLE Sells (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		shop CHAR(20),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		apple CHAR(20),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		price REAL,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		CHECK(shop = '</a:t>
            </a:r>
            <a:r>
              <a:rPr lang="en-US" altLang="ru-RU" dirty="0" err="1">
                <a:latin typeface="Courier" charset="0"/>
              </a:rPr>
              <a:t>Joe‘’s</a:t>
            </a:r>
            <a:r>
              <a:rPr lang="en-US" altLang="ru-RU" dirty="0">
                <a:latin typeface="Courier" charset="0"/>
              </a:rPr>
              <a:t> Shop' OR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			price &lt;= 5.00)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);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80310E9-A7A1-40F5-BB6B-73E219CB12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64034" y="799051"/>
            <a:ext cx="9891320" cy="609600"/>
          </a:xfrm>
        </p:spPr>
        <p:txBody>
          <a:bodyPr/>
          <a:lstStyle/>
          <a:p>
            <a:pPr algn="ctr"/>
            <a:r>
              <a:rPr lang="ru-KZ" altLang="ru-RU" dirty="0">
                <a:solidFill>
                  <a:srgbClr val="FFC000"/>
                </a:solidFill>
              </a:rPr>
              <a:t>О</a:t>
            </a:r>
            <a:r>
              <a:rPr lang="kk-KZ" altLang="ru-RU" dirty="0">
                <a:solidFill>
                  <a:srgbClr val="FFC000"/>
                </a:solidFill>
              </a:rPr>
              <a:t>г</a:t>
            </a:r>
            <a:r>
              <a:rPr lang="ru-KZ" altLang="ru-RU" dirty="0">
                <a:solidFill>
                  <a:srgbClr val="FFC000"/>
                </a:solidFill>
              </a:rPr>
              <a:t>р</a:t>
            </a:r>
            <a:r>
              <a:rPr lang="kk-KZ" altLang="ru-RU" dirty="0">
                <a:solidFill>
                  <a:srgbClr val="FFC000"/>
                </a:solidFill>
              </a:rPr>
              <a:t>а</a:t>
            </a:r>
            <a:r>
              <a:rPr lang="ru-KZ" altLang="ru-RU" dirty="0">
                <a:solidFill>
                  <a:srgbClr val="FFC000"/>
                </a:solidFill>
              </a:rPr>
              <a:t>н</a:t>
            </a:r>
            <a:r>
              <a:rPr lang="kk-KZ" altLang="ru-RU" dirty="0">
                <a:solidFill>
                  <a:srgbClr val="FFC000"/>
                </a:solidFill>
              </a:rPr>
              <a:t>и</a:t>
            </a:r>
            <a:r>
              <a:rPr lang="ru-KZ" altLang="ru-RU" dirty="0">
                <a:solidFill>
                  <a:srgbClr val="FFC000"/>
                </a:solidFill>
              </a:rPr>
              <a:t>ч</a:t>
            </a:r>
            <a:r>
              <a:rPr lang="kk-KZ" altLang="ru-RU" dirty="0">
                <a:solidFill>
                  <a:srgbClr val="FFC000"/>
                </a:solidFill>
              </a:rPr>
              <a:t>е</a:t>
            </a:r>
            <a:r>
              <a:rPr lang="ru-KZ" altLang="ru-RU" dirty="0">
                <a:solidFill>
                  <a:srgbClr val="FFC000"/>
                </a:solidFill>
              </a:rPr>
              <a:t>н</a:t>
            </a:r>
            <a:r>
              <a:rPr lang="kk-KZ" altLang="ru-RU" dirty="0">
                <a:solidFill>
                  <a:srgbClr val="FFC000"/>
                </a:solidFill>
              </a:rPr>
              <a:t>и</a:t>
            </a:r>
            <a:r>
              <a:rPr lang="ru-KZ" altLang="ru-RU" dirty="0">
                <a:solidFill>
                  <a:srgbClr val="FFC000"/>
                </a:solidFill>
              </a:rPr>
              <a:t>е</a:t>
            </a:r>
            <a:endParaRPr lang="en-US" altLang="ru-RU" dirty="0">
              <a:solidFill>
                <a:srgbClr val="FFC000"/>
              </a:solidFill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45C6FEDD-4FBF-4692-80DF-6428794B58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6619" y="1979802"/>
            <a:ext cx="9571839" cy="4454554"/>
          </a:xfrm>
        </p:spPr>
        <p:txBody>
          <a:bodyPr>
            <a:normAutofit fontScale="92500" lnSpcReduction="20000"/>
          </a:bodyPr>
          <a:lstStyle/>
          <a:p>
            <a:pPr marL="533400" indent="-533400">
              <a:lnSpc>
                <a:spcPct val="90000"/>
              </a:lnSpc>
              <a:buNone/>
            </a:pPr>
            <a:r>
              <a:rPr lang="ru-RU" sz="2400" dirty="0"/>
              <a:t>Коммерческие реляционные системы позволяют гораздо больше «тонкой настройки» ограничений, чем языки моделирования, которые мы изучали ранее. </a:t>
            </a:r>
            <a:endParaRPr lang="ru-KZ" sz="2400" dirty="0"/>
          </a:p>
          <a:p>
            <a:pPr marL="533400" indent="-533400">
              <a:lnSpc>
                <a:spcPct val="90000"/>
              </a:lnSpc>
              <a:buNone/>
            </a:pPr>
            <a:r>
              <a:rPr lang="en-US" altLang="ru-RU" sz="2400" dirty="0"/>
              <a:t>In essence: SQL programming is used to describe constraints.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altLang="ru-RU" sz="4000" dirty="0"/>
              <a:t>Outline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ru-RU" sz="2400" dirty="0"/>
              <a:t>Primary key declarations (already covered).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ru-RU" sz="2400" dirty="0"/>
              <a:t>Foreign-keys = referential integrity constraints.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ru-RU" sz="2400" dirty="0"/>
              <a:t>Attribute- and tuple-based checks = constraints within relations.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ru-RU" sz="2400" dirty="0"/>
              <a:t>SQL Assertions = global constraints.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altLang="ru-RU" sz="2000" dirty="0"/>
              <a:t>Not found in Oracle.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ru-RU" sz="2400" dirty="0"/>
              <a:t>Oracle Triggers.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altLang="ru-RU" sz="2000" dirty="0"/>
              <a:t>A substitute for assertions.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57A36AD7-7664-490F-B2FB-91471FDFAD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91084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Foreign Keys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D154E9D2-2731-41CD-B6F5-26132E328A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3398" y="2037549"/>
            <a:ext cx="9966121" cy="446391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/>
              <a:t>In relation </a:t>
            </a:r>
            <a:r>
              <a:rPr lang="en-US" altLang="ru-RU" sz="2400" i="1" dirty="0"/>
              <a:t>R</a:t>
            </a:r>
            <a:r>
              <a:rPr lang="en-US" altLang="ru-RU" sz="2400" dirty="0"/>
              <a:t> a clause that “attribute </a:t>
            </a:r>
            <a:r>
              <a:rPr lang="en-US" altLang="ru-RU" sz="2400" i="1" dirty="0"/>
              <a:t>A</a:t>
            </a:r>
            <a:r>
              <a:rPr lang="en-US" altLang="ru-RU" sz="2400" dirty="0"/>
              <a:t> references </a:t>
            </a:r>
            <a:r>
              <a:rPr lang="en-US" altLang="ru-RU" sz="2400" i="1" dirty="0"/>
              <a:t>S</a:t>
            </a:r>
            <a:r>
              <a:rPr lang="en-US" altLang="ru-RU" sz="2400" dirty="0"/>
              <a:t>(</a:t>
            </a:r>
            <a:r>
              <a:rPr lang="en-US" altLang="ru-RU" sz="2400" i="1" dirty="0"/>
              <a:t>B</a:t>
            </a:r>
            <a:r>
              <a:rPr lang="en-US" altLang="ru-RU" sz="2400" dirty="0"/>
              <a:t>)”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ru-RU" sz="2400" dirty="0"/>
              <a:t>says that whatever values appear in the </a:t>
            </a:r>
            <a:r>
              <a:rPr lang="en-US" altLang="ru-RU" sz="2400" i="1" dirty="0"/>
              <a:t>A</a:t>
            </a:r>
            <a:r>
              <a:rPr lang="en-US" altLang="ru-RU" sz="2400" dirty="0"/>
              <a:t> column of </a:t>
            </a:r>
            <a:r>
              <a:rPr lang="en-US" altLang="ru-RU" sz="2400" i="1" dirty="0"/>
              <a:t>R</a:t>
            </a:r>
            <a:endParaRPr lang="en-US" altLang="ru-RU" sz="2400" dirty="0"/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ru-RU" sz="2400" dirty="0"/>
              <a:t>must also appear in the </a:t>
            </a:r>
            <a:r>
              <a:rPr lang="en-US" altLang="ru-RU" sz="2400" i="1" dirty="0"/>
              <a:t>B</a:t>
            </a:r>
            <a:r>
              <a:rPr lang="en-US" altLang="ru-RU" sz="2400" dirty="0"/>
              <a:t> column of relation </a:t>
            </a:r>
            <a:r>
              <a:rPr lang="en-US" altLang="ru-RU" sz="2400" i="1" dirty="0"/>
              <a:t>S</a:t>
            </a:r>
            <a:r>
              <a:rPr lang="en-US" altLang="ru-RU" sz="2400" dirty="0"/>
              <a:t>.</a:t>
            </a:r>
          </a:p>
          <a:p>
            <a:pPr>
              <a:lnSpc>
                <a:spcPct val="90000"/>
              </a:lnSpc>
            </a:pPr>
            <a:r>
              <a:rPr lang="en-US" altLang="ru-RU" sz="2400" i="1" dirty="0"/>
              <a:t>B</a:t>
            </a:r>
            <a:r>
              <a:rPr lang="en-US" altLang="ru-RU" sz="2400" dirty="0"/>
              <a:t> must be declared the primary key for </a:t>
            </a:r>
            <a:r>
              <a:rPr lang="en-US" altLang="ru-RU" sz="2400" i="1" dirty="0"/>
              <a:t>S</a:t>
            </a:r>
            <a:r>
              <a:rPr lang="en-US" altLang="ru-RU" sz="2400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4000" dirty="0"/>
              <a:t>Example</a:t>
            </a:r>
            <a:endParaRPr lang="en-US" altLang="ru-RU" sz="2400" dirty="0"/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CREATE TABLE Apples (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name CHAR(20) PRIMARY KEY,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</a:t>
            </a:r>
            <a:r>
              <a:rPr lang="en-US" altLang="ru-RU" sz="2000" dirty="0" err="1">
                <a:latin typeface="Courier" charset="0"/>
              </a:rPr>
              <a:t>manf</a:t>
            </a:r>
            <a:r>
              <a:rPr lang="en-US" altLang="ru-RU" sz="2000" dirty="0">
                <a:latin typeface="Courier" charset="0"/>
              </a:rPr>
              <a:t> CHAR(20)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);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endParaRPr lang="en-US" altLang="ru-RU" sz="2000" dirty="0">
              <a:latin typeface="Courier" charset="0"/>
            </a:endParaRP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CREATE TABLE Sells (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shop CHAR(20),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apple CHAR(20) REFERENCES Apples(name),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price REAL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);</a:t>
            </a:r>
            <a:endParaRPr lang="en-US" altLang="ru-RU" sz="2400" dirty="0">
              <a:latin typeface="Courier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DF819EE2-3FC3-43AC-9408-B0D4A22D6A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3650" y="706772"/>
            <a:ext cx="9144699" cy="838200"/>
          </a:xfrm>
        </p:spPr>
        <p:txBody>
          <a:bodyPr>
            <a:normAutofit/>
          </a:bodyPr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Foreign Keys</a:t>
            </a:r>
            <a:endParaRPr lang="ru-RU" altLang="ru-RU" dirty="0"/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11EEABAF-6B9C-4B80-864E-61EF4CE2FC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8231" y="2021746"/>
            <a:ext cx="9982899" cy="4607653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ru-RU" sz="2800" dirty="0"/>
              <a:t>Альтернатива: добавьте еще один элемент, объявляющий внешний ключ, как </a:t>
            </a:r>
            <a:r>
              <a:rPr lang="en-US" altLang="ru-RU" sz="2800" dirty="0"/>
              <a:t>:</a:t>
            </a:r>
          </a:p>
          <a:p>
            <a:pPr lvl="1"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CREATE TABLE Sells (</a:t>
            </a:r>
          </a:p>
          <a:p>
            <a:pPr lvl="1"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		shop CHAR(20),</a:t>
            </a:r>
          </a:p>
          <a:p>
            <a:pPr lvl="1"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		apple CHAR(20),</a:t>
            </a:r>
          </a:p>
          <a:p>
            <a:pPr lvl="1"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		price REAL,</a:t>
            </a:r>
          </a:p>
          <a:p>
            <a:pPr lvl="1"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		FOREIGN KEY name REFERENCES</a:t>
            </a:r>
          </a:p>
          <a:p>
            <a:pPr lvl="1"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				Apples(name)</a:t>
            </a:r>
          </a:p>
          <a:p>
            <a:pPr lvl="1"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);</a:t>
            </a:r>
          </a:p>
          <a:p>
            <a:r>
              <a:rPr lang="ru-RU" sz="2800" dirty="0"/>
              <a:t>Дополнительный элемент необходим, если внешний ключ представляет собой более одного атрибута</a:t>
            </a:r>
            <a:r>
              <a:rPr lang="en-US" altLang="ru-RU" sz="2800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4A78AC2B-E800-4E60-AF30-D1A711D6E4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891752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rgbClr val="FFC000"/>
                </a:solidFill>
              </a:rPr>
              <a:t>Что происходит, когда нарушается ограничение внешнего ключа</a:t>
            </a:r>
            <a:r>
              <a:rPr lang="en-US" altLang="ru-RU" sz="2400" dirty="0">
                <a:solidFill>
                  <a:srgbClr val="FFC000"/>
                </a:solidFill>
              </a:rPr>
              <a:t>?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1C885270-06F6-4D4F-84D3-AEE49752ED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80524" y="2104995"/>
            <a:ext cx="11130284" cy="4488752"/>
          </a:xfrm>
        </p:spPr>
        <p:txBody>
          <a:bodyPr>
            <a:normAutofit fontScale="92500" lnSpcReduction="10000"/>
          </a:bodyPr>
          <a:lstStyle/>
          <a:p>
            <a:pPr marL="533400" indent="-533400">
              <a:lnSpc>
                <a:spcPct val="90000"/>
              </a:lnSpc>
            </a:pPr>
            <a:r>
              <a:rPr lang="ru-KZ" altLang="ru-RU" sz="2400" dirty="0"/>
              <a:t>Д</a:t>
            </a:r>
            <a:r>
              <a:rPr lang="kk-KZ" altLang="ru-RU" sz="2400" dirty="0"/>
              <a:t>в</a:t>
            </a:r>
            <a:r>
              <a:rPr lang="ru-KZ" altLang="ru-RU" sz="2400" dirty="0"/>
              <a:t>а </a:t>
            </a:r>
            <a:r>
              <a:rPr lang="kk-KZ" altLang="ru-RU" sz="2400" dirty="0"/>
              <a:t>с</a:t>
            </a:r>
            <a:r>
              <a:rPr lang="ru-KZ" altLang="ru-RU" sz="2400" dirty="0"/>
              <a:t>п</a:t>
            </a:r>
            <a:r>
              <a:rPr lang="kk-KZ" altLang="ru-RU" sz="2400" dirty="0"/>
              <a:t>о</a:t>
            </a:r>
            <a:r>
              <a:rPr lang="ru-KZ" altLang="ru-RU" sz="2400" dirty="0"/>
              <a:t>с</a:t>
            </a:r>
            <a:r>
              <a:rPr lang="kk-KZ" altLang="ru-RU" sz="2400" dirty="0"/>
              <a:t>о</a:t>
            </a:r>
            <a:r>
              <a:rPr lang="ru-KZ" altLang="ru-RU" sz="2400" dirty="0"/>
              <a:t>б</a:t>
            </a:r>
            <a:r>
              <a:rPr lang="kk-KZ" altLang="ru-RU" sz="2400" dirty="0"/>
              <a:t>а</a:t>
            </a:r>
            <a:r>
              <a:rPr lang="en-US" altLang="ru-RU" sz="2400" dirty="0"/>
              <a:t>: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ru-RU" sz="2400" dirty="0"/>
              <a:t>Insert or update a </a:t>
            </a:r>
            <a:r>
              <a:rPr lang="en-US" altLang="ru-RU" sz="2400" dirty="0">
                <a:latin typeface="Courier" charset="0"/>
              </a:rPr>
              <a:t>Sells</a:t>
            </a:r>
            <a:r>
              <a:rPr lang="en-US" altLang="ru-RU" sz="2400" dirty="0"/>
              <a:t> </a:t>
            </a:r>
            <a:r>
              <a:rPr lang="ru-KZ" altLang="ru-RU" sz="2400" dirty="0"/>
              <a:t>к</a:t>
            </a:r>
            <a:r>
              <a:rPr lang="kk-KZ" altLang="ru-RU" sz="2400" dirty="0"/>
              <a:t>о</a:t>
            </a:r>
            <a:r>
              <a:rPr lang="ru-KZ" altLang="ru-RU" sz="2400" dirty="0"/>
              <a:t>р</a:t>
            </a:r>
            <a:r>
              <a:rPr lang="kk-KZ" altLang="ru-RU" sz="2400" dirty="0"/>
              <a:t>т</a:t>
            </a:r>
            <a:r>
              <a:rPr lang="ru-KZ" altLang="ru-RU" sz="2400" dirty="0"/>
              <a:t>е</a:t>
            </a:r>
            <a:r>
              <a:rPr lang="kk-KZ" altLang="ru-RU" sz="2400" dirty="0"/>
              <a:t>ж</a:t>
            </a:r>
            <a:r>
              <a:rPr lang="ru-KZ" altLang="ru-RU" sz="2400" dirty="0"/>
              <a:t>а </a:t>
            </a:r>
            <a:r>
              <a:rPr lang="kk-KZ" altLang="ru-RU" sz="2400" dirty="0"/>
              <a:t>т</a:t>
            </a:r>
            <a:r>
              <a:rPr lang="ru-KZ" altLang="ru-RU" sz="2400" dirty="0"/>
              <a:t>а</a:t>
            </a:r>
            <a:r>
              <a:rPr lang="kk-KZ" altLang="ru-RU" sz="2400" dirty="0"/>
              <a:t>к</a:t>
            </a:r>
            <a:r>
              <a:rPr lang="ru-KZ" altLang="ru-RU" sz="2400" dirty="0"/>
              <a:t>, </a:t>
            </a:r>
            <a:r>
              <a:rPr lang="kk-KZ" altLang="ru-RU" sz="2400" dirty="0"/>
              <a:t>ч</a:t>
            </a:r>
            <a:r>
              <a:rPr lang="ru-KZ" altLang="ru-RU" sz="2400" dirty="0"/>
              <a:t>т</a:t>
            </a:r>
            <a:r>
              <a:rPr lang="kk-KZ" altLang="ru-RU" sz="2400" dirty="0"/>
              <a:t>о</a:t>
            </a:r>
            <a:r>
              <a:rPr lang="ru-KZ" altLang="ru-RU" sz="2400" dirty="0"/>
              <a:t> </a:t>
            </a:r>
            <a:r>
              <a:rPr lang="kk-KZ" altLang="ru-RU" sz="2400" dirty="0"/>
              <a:t>о</a:t>
            </a:r>
            <a:r>
              <a:rPr lang="ru-KZ" altLang="ru-RU" sz="2400" dirty="0"/>
              <a:t>н </a:t>
            </a:r>
            <a:r>
              <a:rPr lang="kk-KZ" altLang="ru-RU" sz="2400" dirty="0"/>
              <a:t>о</a:t>
            </a:r>
            <a:r>
              <a:rPr lang="ru-KZ" altLang="ru-RU" sz="2400" dirty="0"/>
              <a:t>т</a:t>
            </a:r>
            <a:r>
              <a:rPr lang="kk-KZ" altLang="ru-RU" sz="2400" dirty="0"/>
              <a:t>н</a:t>
            </a:r>
            <a:r>
              <a:rPr lang="ru-KZ" altLang="ru-RU" sz="2400" dirty="0"/>
              <a:t>о</a:t>
            </a:r>
            <a:r>
              <a:rPr lang="kk-KZ" altLang="ru-RU" sz="2400" dirty="0"/>
              <a:t>с</a:t>
            </a:r>
            <a:r>
              <a:rPr lang="ru-KZ" altLang="ru-RU" sz="2400" dirty="0"/>
              <a:t>и</a:t>
            </a:r>
            <a:r>
              <a:rPr lang="kk-KZ" altLang="ru-RU" sz="2400" dirty="0"/>
              <a:t>т</a:t>
            </a:r>
            <a:r>
              <a:rPr lang="ru-KZ" altLang="ru-RU" sz="2400" dirty="0"/>
              <a:t>с</a:t>
            </a:r>
            <a:r>
              <a:rPr lang="kk-KZ" altLang="ru-RU" sz="2400" dirty="0"/>
              <a:t>я</a:t>
            </a:r>
            <a:r>
              <a:rPr lang="ru-KZ" altLang="ru-RU" sz="2400" dirty="0"/>
              <a:t> </a:t>
            </a:r>
            <a:r>
              <a:rPr lang="kk-KZ" altLang="ru-RU" sz="2400" dirty="0"/>
              <a:t>к</a:t>
            </a:r>
            <a:r>
              <a:rPr lang="ru-KZ" altLang="ru-RU" sz="2400" dirty="0"/>
              <a:t> </a:t>
            </a:r>
            <a:r>
              <a:rPr lang="kk-KZ" altLang="ru-RU" sz="2400" dirty="0"/>
              <a:t>н</a:t>
            </a:r>
            <a:r>
              <a:rPr lang="ru-KZ" altLang="ru-RU" sz="2400" dirty="0"/>
              <a:t>е</a:t>
            </a:r>
            <a:r>
              <a:rPr lang="kk-KZ" altLang="ru-RU" sz="2400" dirty="0"/>
              <a:t>с</a:t>
            </a:r>
            <a:r>
              <a:rPr lang="ru-KZ" altLang="ru-RU" sz="2400" dirty="0"/>
              <a:t>у</a:t>
            </a:r>
            <a:r>
              <a:rPr lang="kk-KZ" altLang="ru-RU" sz="2400" dirty="0"/>
              <a:t>щ</a:t>
            </a:r>
            <a:r>
              <a:rPr lang="ru-KZ" altLang="ru-RU" sz="2400" dirty="0"/>
              <a:t>с</a:t>
            </a:r>
            <a:r>
              <a:rPr lang="kk-KZ" altLang="ru-RU" sz="2400" dirty="0"/>
              <a:t>т</a:t>
            </a:r>
            <a:r>
              <a:rPr lang="ru-KZ" altLang="ru-RU" sz="2400" dirty="0"/>
              <a:t>в</a:t>
            </a:r>
            <a:r>
              <a:rPr lang="kk-KZ" altLang="ru-RU" sz="2400" dirty="0"/>
              <a:t>у</a:t>
            </a:r>
            <a:r>
              <a:rPr lang="ru-KZ" altLang="ru-RU" sz="2400" dirty="0"/>
              <a:t>ю</a:t>
            </a:r>
            <a:r>
              <a:rPr lang="kk-KZ" altLang="ru-RU" sz="2400" dirty="0"/>
              <a:t>щ</a:t>
            </a:r>
            <a:r>
              <a:rPr lang="ru-KZ" altLang="ru-RU" sz="2400" dirty="0"/>
              <a:t>е</a:t>
            </a:r>
            <a:r>
              <a:rPr lang="kk-KZ" altLang="ru-RU" sz="2400" dirty="0"/>
              <a:t>м</a:t>
            </a:r>
            <a:r>
              <a:rPr lang="ru-KZ" altLang="ru-RU" sz="2400" dirty="0"/>
              <a:t>у </a:t>
            </a:r>
            <a:r>
              <a:rPr lang="kk-KZ" altLang="ru-RU" sz="2400" dirty="0"/>
              <a:t>п</a:t>
            </a:r>
            <a:r>
              <a:rPr lang="ru-KZ" altLang="ru-RU" sz="2400" dirty="0"/>
              <a:t>и</a:t>
            </a:r>
            <a:r>
              <a:rPr lang="kk-KZ" altLang="ru-RU" sz="2400" dirty="0"/>
              <a:t>в</a:t>
            </a:r>
            <a:r>
              <a:rPr lang="ru-KZ" altLang="ru-RU" sz="2400" dirty="0"/>
              <a:t>у</a:t>
            </a:r>
            <a:r>
              <a:rPr lang="en-US" altLang="ru-RU" sz="2400" dirty="0"/>
              <a:t>.</a:t>
            </a:r>
          </a:p>
          <a:p>
            <a:pPr marL="914400" lvl="1" indent="-457200">
              <a:lnSpc>
                <a:spcPct val="90000"/>
              </a:lnSpc>
            </a:pPr>
            <a:r>
              <a:rPr lang="ru-KZ" altLang="ru-RU" sz="2000" dirty="0"/>
              <a:t>В</a:t>
            </a:r>
            <a:r>
              <a:rPr lang="kk-KZ" altLang="ru-RU" sz="2000" dirty="0"/>
              <a:t>с</a:t>
            </a:r>
            <a:r>
              <a:rPr lang="ru-KZ" altLang="ru-RU" sz="2000" dirty="0"/>
              <a:t>е</a:t>
            </a:r>
            <a:r>
              <a:rPr lang="kk-KZ" altLang="ru-RU" sz="2000" dirty="0"/>
              <a:t>г</a:t>
            </a:r>
            <a:r>
              <a:rPr lang="ru-KZ" altLang="ru-RU" sz="2000" dirty="0"/>
              <a:t>д</a:t>
            </a:r>
            <a:r>
              <a:rPr lang="kk-KZ" altLang="ru-RU" sz="2000" dirty="0"/>
              <a:t>а</a:t>
            </a:r>
            <a:r>
              <a:rPr lang="ru-KZ" altLang="ru-RU" sz="2000" dirty="0"/>
              <a:t> </a:t>
            </a:r>
            <a:r>
              <a:rPr lang="kk-KZ" altLang="ru-RU" sz="2000" dirty="0"/>
              <a:t>о</a:t>
            </a:r>
            <a:r>
              <a:rPr lang="ru-KZ" altLang="ru-RU" sz="2000" dirty="0"/>
              <a:t>т</a:t>
            </a:r>
            <a:r>
              <a:rPr lang="kk-KZ" altLang="ru-RU" sz="2000" dirty="0"/>
              <a:t>к</a:t>
            </a:r>
            <a:r>
              <a:rPr lang="ru-KZ" altLang="ru-RU" sz="2000" dirty="0"/>
              <a:t>л</a:t>
            </a:r>
            <a:r>
              <a:rPr lang="kk-KZ" altLang="ru-RU" sz="2000" dirty="0"/>
              <a:t>о</a:t>
            </a:r>
            <a:r>
              <a:rPr lang="ru-KZ" altLang="ru-RU" sz="2000" dirty="0"/>
              <a:t>н</a:t>
            </a:r>
            <a:r>
              <a:rPr lang="kk-KZ" altLang="ru-RU" sz="2000" dirty="0"/>
              <a:t>е</a:t>
            </a:r>
            <a:r>
              <a:rPr lang="ru-KZ" altLang="ru-RU" sz="2000" dirty="0"/>
              <a:t>н</a:t>
            </a:r>
            <a:r>
              <a:rPr lang="en-US" altLang="ru-RU" sz="2000" dirty="0"/>
              <a:t>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ru-RU" sz="2400" dirty="0"/>
              <a:t>Delete or update a </a:t>
            </a:r>
            <a:r>
              <a:rPr lang="en-US" altLang="ru-RU" sz="2400" dirty="0">
                <a:latin typeface="Courier" charset="0"/>
              </a:rPr>
              <a:t>Apples</a:t>
            </a:r>
            <a:r>
              <a:rPr lang="en-US" altLang="ru-RU" sz="2400" dirty="0"/>
              <a:t> </a:t>
            </a:r>
            <a:r>
              <a:rPr lang="ru-KZ" altLang="ru-RU" sz="2400" dirty="0"/>
              <a:t>к</a:t>
            </a:r>
            <a:r>
              <a:rPr lang="kk-KZ" altLang="ru-RU" sz="2400" dirty="0"/>
              <a:t>о</a:t>
            </a:r>
            <a:r>
              <a:rPr lang="ru-KZ" altLang="ru-RU" sz="2400" dirty="0"/>
              <a:t>р</a:t>
            </a:r>
            <a:r>
              <a:rPr lang="kk-KZ" altLang="ru-RU" sz="2400" dirty="0"/>
              <a:t>т</a:t>
            </a:r>
            <a:r>
              <a:rPr lang="ru-KZ" altLang="ru-RU" sz="2400" dirty="0"/>
              <a:t>е</a:t>
            </a:r>
            <a:r>
              <a:rPr lang="kk-KZ" altLang="ru-RU" sz="2400" dirty="0"/>
              <a:t>ж</a:t>
            </a:r>
            <a:r>
              <a:rPr lang="ru-KZ" altLang="ru-RU" sz="2400" dirty="0"/>
              <a:t>а, </a:t>
            </a:r>
            <a:r>
              <a:rPr lang="kk-KZ" altLang="ru-RU" sz="2400" dirty="0"/>
              <a:t>у</a:t>
            </a:r>
            <a:r>
              <a:rPr lang="ru-KZ" altLang="ru-RU" sz="2400" dirty="0"/>
              <a:t> </a:t>
            </a:r>
            <a:r>
              <a:rPr lang="kk-KZ" altLang="ru-RU" sz="2400" dirty="0"/>
              <a:t>к</a:t>
            </a:r>
            <a:r>
              <a:rPr lang="ru-KZ" altLang="ru-RU" sz="2400" dirty="0"/>
              <a:t>о</a:t>
            </a:r>
            <a:r>
              <a:rPr lang="kk-KZ" altLang="ru-RU" sz="2400" dirty="0"/>
              <a:t>т</a:t>
            </a:r>
            <a:r>
              <a:rPr lang="ru-KZ" altLang="ru-RU" sz="2400" dirty="0"/>
              <a:t>о</a:t>
            </a:r>
            <a:r>
              <a:rPr lang="kk-KZ" altLang="ru-RU" sz="2400" dirty="0"/>
              <a:t>р</a:t>
            </a:r>
            <a:r>
              <a:rPr lang="ru-KZ" altLang="ru-RU" sz="2400" dirty="0"/>
              <a:t>о</a:t>
            </a:r>
            <a:r>
              <a:rPr lang="kk-KZ" altLang="ru-RU" sz="2400" dirty="0"/>
              <a:t>г</a:t>
            </a:r>
            <a:r>
              <a:rPr lang="ru-KZ" altLang="ru-RU" sz="2400" dirty="0"/>
              <a:t>о </a:t>
            </a:r>
            <a:r>
              <a:rPr lang="kk-KZ" altLang="ru-RU" sz="2400" dirty="0"/>
              <a:t>з</a:t>
            </a:r>
            <a:r>
              <a:rPr lang="ru-KZ" altLang="ru-RU" sz="2400" dirty="0"/>
              <a:t>н</a:t>
            </a:r>
            <a:r>
              <a:rPr lang="kk-KZ" altLang="ru-RU" sz="2400" dirty="0"/>
              <a:t>а</a:t>
            </a:r>
            <a:r>
              <a:rPr lang="ru-KZ" altLang="ru-RU" sz="2400" dirty="0"/>
              <a:t>ч</a:t>
            </a:r>
            <a:r>
              <a:rPr lang="kk-KZ" altLang="ru-RU" sz="2400" dirty="0"/>
              <a:t>е</a:t>
            </a:r>
            <a:r>
              <a:rPr lang="ru-KZ" altLang="ru-RU" sz="2400" dirty="0"/>
              <a:t>н</a:t>
            </a:r>
            <a:r>
              <a:rPr lang="kk-KZ" altLang="ru-RU" sz="2400" dirty="0"/>
              <a:t>и</a:t>
            </a:r>
            <a:r>
              <a:rPr lang="ru-KZ" altLang="ru-RU" sz="2400" dirty="0"/>
              <a:t>е </a:t>
            </a:r>
            <a:r>
              <a:rPr lang="kk-KZ" altLang="ru-RU" sz="2400" dirty="0"/>
              <a:t>я</a:t>
            </a:r>
            <a:r>
              <a:rPr lang="ru-KZ" altLang="ru-RU" sz="2400" dirty="0"/>
              <a:t>б</a:t>
            </a:r>
            <a:r>
              <a:rPr lang="kk-KZ" altLang="ru-RU" sz="2400" dirty="0"/>
              <a:t>л</a:t>
            </a:r>
            <a:r>
              <a:rPr lang="ru-KZ" altLang="ru-RU" sz="2400" dirty="0"/>
              <a:t>о</a:t>
            </a:r>
            <a:r>
              <a:rPr lang="kk-KZ" altLang="ru-RU" sz="2400" dirty="0"/>
              <a:t>к</a:t>
            </a:r>
            <a:r>
              <a:rPr lang="ru-KZ" altLang="ru-RU" sz="2400" dirty="0"/>
              <a:t>а, </a:t>
            </a:r>
            <a:r>
              <a:rPr lang="kk-KZ" altLang="ru-RU" sz="2400" dirty="0"/>
              <a:t>н</a:t>
            </a:r>
            <a:r>
              <a:rPr lang="ru-KZ" altLang="ru-RU" sz="2400" dirty="0"/>
              <a:t>а </a:t>
            </a:r>
            <a:r>
              <a:rPr lang="kk-KZ" altLang="ru-RU" sz="2400" dirty="0"/>
              <a:t>к</a:t>
            </a:r>
            <a:r>
              <a:rPr lang="ru-KZ" altLang="ru-RU" sz="2400" dirty="0"/>
              <a:t>о</a:t>
            </a:r>
            <a:r>
              <a:rPr lang="kk-KZ" altLang="ru-RU" sz="2400" dirty="0"/>
              <a:t>т</a:t>
            </a:r>
            <a:r>
              <a:rPr lang="ru-KZ" altLang="ru-RU" sz="2400" dirty="0"/>
              <a:t>о</a:t>
            </a:r>
            <a:r>
              <a:rPr lang="kk-KZ" altLang="ru-RU" sz="2400" dirty="0"/>
              <a:t>р</a:t>
            </a:r>
            <a:r>
              <a:rPr lang="ru-KZ" altLang="ru-RU" sz="2400" dirty="0"/>
              <a:t>о</a:t>
            </a:r>
            <a:r>
              <a:rPr lang="kk-KZ" altLang="ru-RU" sz="2400" dirty="0"/>
              <a:t>е</a:t>
            </a:r>
            <a:r>
              <a:rPr lang="ru-KZ" altLang="ru-RU" sz="2400" dirty="0"/>
              <a:t> </a:t>
            </a:r>
            <a:r>
              <a:rPr lang="kk-KZ" altLang="ru-RU" sz="2400" dirty="0"/>
              <a:t>с</a:t>
            </a:r>
            <a:r>
              <a:rPr lang="ru-KZ" altLang="ru-RU" sz="2400" dirty="0"/>
              <a:t>с</a:t>
            </a:r>
            <a:r>
              <a:rPr lang="kk-KZ" altLang="ru-RU" sz="2400" dirty="0"/>
              <a:t>ы</a:t>
            </a:r>
            <a:r>
              <a:rPr lang="ru-KZ" altLang="ru-RU" sz="2400" dirty="0"/>
              <a:t>л</a:t>
            </a:r>
            <a:r>
              <a:rPr lang="kk-KZ" altLang="ru-RU" sz="2400" dirty="0"/>
              <a:t>а</a:t>
            </a:r>
            <a:r>
              <a:rPr lang="ru-KZ" altLang="ru-RU" sz="2400" dirty="0"/>
              <a:t>ю</a:t>
            </a:r>
            <a:r>
              <a:rPr lang="kk-KZ" altLang="ru-RU" sz="2400" dirty="0"/>
              <a:t>т</a:t>
            </a:r>
            <a:r>
              <a:rPr lang="ru-KZ" altLang="ru-RU" sz="2400" dirty="0"/>
              <a:t>с</a:t>
            </a:r>
            <a:r>
              <a:rPr lang="kk-KZ" altLang="ru-RU" sz="2400" dirty="0"/>
              <a:t>я</a:t>
            </a:r>
            <a:r>
              <a:rPr lang="ru-KZ" altLang="ru-RU" sz="2400" dirty="0"/>
              <a:t> </a:t>
            </a:r>
            <a:r>
              <a:rPr lang="kk-KZ" altLang="ru-RU" sz="2400" dirty="0"/>
              <a:t>н</a:t>
            </a:r>
            <a:r>
              <a:rPr lang="ru-KZ" altLang="ru-RU" sz="2400" dirty="0"/>
              <a:t>е</a:t>
            </a:r>
            <a:r>
              <a:rPr lang="kk-KZ" altLang="ru-RU" sz="2400" dirty="0"/>
              <a:t>к</a:t>
            </a:r>
            <a:r>
              <a:rPr lang="ru-KZ" altLang="ru-RU" sz="2400" dirty="0"/>
              <a:t>о</a:t>
            </a:r>
            <a:r>
              <a:rPr lang="kk-KZ" altLang="ru-RU" sz="2400" dirty="0"/>
              <a:t>т</a:t>
            </a:r>
            <a:r>
              <a:rPr lang="ru-KZ" altLang="ru-RU" sz="2400" dirty="0"/>
              <a:t>о</a:t>
            </a:r>
            <a:r>
              <a:rPr lang="kk-KZ" altLang="ru-RU" sz="2400" dirty="0"/>
              <a:t>р</a:t>
            </a:r>
            <a:r>
              <a:rPr lang="ru-KZ" altLang="ru-RU" sz="2400" dirty="0"/>
              <a:t>ы</a:t>
            </a:r>
            <a:r>
              <a:rPr lang="kk-KZ" altLang="ru-RU" sz="2400" dirty="0"/>
              <a:t>е</a:t>
            </a:r>
            <a:r>
              <a:rPr lang="ru-KZ" altLang="ru-RU" sz="2400" dirty="0"/>
              <a:t> </a:t>
            </a:r>
            <a:r>
              <a:rPr lang="kk-KZ" altLang="ru-RU" sz="2400" dirty="0"/>
              <a:t>к</a:t>
            </a:r>
            <a:r>
              <a:rPr lang="ru-KZ" altLang="ru-RU" sz="2400" dirty="0"/>
              <a:t>о</a:t>
            </a:r>
            <a:r>
              <a:rPr lang="kk-KZ" altLang="ru-RU" sz="2400" dirty="0"/>
              <a:t>р</a:t>
            </a:r>
            <a:r>
              <a:rPr lang="ru-KZ" altLang="ru-RU" sz="2400" dirty="0"/>
              <a:t>т</a:t>
            </a:r>
            <a:r>
              <a:rPr lang="kk-KZ" altLang="ru-RU" sz="2400" dirty="0"/>
              <a:t>е</a:t>
            </a:r>
            <a:r>
              <a:rPr lang="ru-KZ" altLang="ru-RU" sz="2400" dirty="0"/>
              <a:t>ж</a:t>
            </a:r>
            <a:r>
              <a:rPr lang="kk-KZ" altLang="ru-RU" sz="2400" dirty="0"/>
              <a:t>и</a:t>
            </a:r>
            <a:r>
              <a:rPr lang="ru-KZ" altLang="ru-RU" sz="2400" dirty="0"/>
              <a:t> </a:t>
            </a:r>
            <a:r>
              <a:rPr lang="en-US" altLang="ru-RU" sz="2400" dirty="0">
                <a:latin typeface="Courier" charset="0"/>
              </a:rPr>
              <a:t>Sells</a:t>
            </a:r>
            <a:r>
              <a:rPr lang="en-US" altLang="ru-RU" sz="2400" dirty="0"/>
              <a:t>.</a:t>
            </a:r>
          </a:p>
          <a:p>
            <a:pPr marL="914400" lvl="1" indent="-457200">
              <a:lnSpc>
                <a:spcPct val="90000"/>
              </a:lnSpc>
              <a:buFont typeface="Times" panose="02020603050405020304" pitchFamily="18" charset="0"/>
              <a:buAutoNum type="alphaLcParenR"/>
            </a:pPr>
            <a:r>
              <a:rPr lang="en-US" altLang="ru-RU" sz="2000" dirty="0"/>
              <a:t> </a:t>
            </a:r>
            <a:r>
              <a:rPr lang="ru-KZ" altLang="ru-RU" sz="2000" dirty="0"/>
              <a:t>Отклонен по умолчанию</a:t>
            </a:r>
            <a:r>
              <a:rPr lang="en-US" altLang="ru-RU" sz="2000" dirty="0"/>
              <a:t>.</a:t>
            </a:r>
          </a:p>
          <a:p>
            <a:pPr marL="914400" lvl="1" indent="-457200">
              <a:lnSpc>
                <a:spcPct val="90000"/>
              </a:lnSpc>
              <a:buFont typeface="Times" panose="02020603050405020304" pitchFamily="18" charset="0"/>
              <a:buAutoNum type="alphaLcParenR"/>
            </a:pPr>
            <a:r>
              <a:rPr lang="en-US" altLang="ru-RU" sz="2000" dirty="0"/>
              <a:t> </a:t>
            </a:r>
            <a:r>
              <a:rPr lang="ru-RU" sz="2000" dirty="0" err="1"/>
              <a:t>Cascade</a:t>
            </a:r>
            <a:r>
              <a:rPr lang="ru-RU" sz="2000" dirty="0"/>
              <a:t>: </a:t>
            </a:r>
            <a:r>
              <a:rPr lang="ru-RU" sz="2000" dirty="0" err="1"/>
              <a:t>Ripple</a:t>
            </a:r>
            <a:r>
              <a:rPr lang="ru-RU" sz="2000" dirty="0"/>
              <a:t> меняется на ссылающийся кортеж </a:t>
            </a:r>
            <a:r>
              <a:rPr lang="ru-RU" sz="2000" dirty="0" err="1"/>
              <a:t>Sells</a:t>
            </a:r>
            <a:r>
              <a:rPr lang="ru-RU" sz="2000" dirty="0"/>
              <a:t> </a:t>
            </a:r>
            <a:endParaRPr lang="ru-KZ" sz="2000" dirty="0"/>
          </a:p>
          <a:p>
            <a:pPr marL="457200" lvl="1" indent="0">
              <a:lnSpc>
                <a:spcPct val="90000"/>
              </a:lnSpc>
              <a:buNone/>
            </a:pPr>
            <a:r>
              <a:rPr lang="ru-KZ" altLang="ru-RU" sz="3000" dirty="0"/>
              <a:t>П</a:t>
            </a:r>
            <a:r>
              <a:rPr lang="kk-KZ" altLang="ru-RU" sz="3000" dirty="0"/>
              <a:t>р</a:t>
            </a:r>
            <a:r>
              <a:rPr lang="ru-KZ" altLang="ru-RU" sz="3000" dirty="0"/>
              <a:t>и</a:t>
            </a:r>
            <a:r>
              <a:rPr lang="kk-KZ" altLang="ru-RU" sz="3000" dirty="0"/>
              <a:t>м</a:t>
            </a:r>
            <a:r>
              <a:rPr lang="ru-KZ" altLang="ru-RU" sz="3000" dirty="0"/>
              <a:t>е</a:t>
            </a:r>
            <a:r>
              <a:rPr lang="kk-KZ" altLang="ru-RU" sz="3000" dirty="0"/>
              <a:t>р</a:t>
            </a:r>
            <a:endParaRPr lang="en-US" altLang="ru-RU" sz="3000" dirty="0"/>
          </a:p>
          <a:p>
            <a:pPr marL="533400" indent="-533400">
              <a:lnSpc>
                <a:spcPct val="90000"/>
              </a:lnSpc>
            </a:pPr>
            <a:r>
              <a:rPr lang="en-US" altLang="ru-RU" sz="2400" dirty="0"/>
              <a:t>Delete “Green” Cascade deletes all </a:t>
            </a:r>
            <a:r>
              <a:rPr lang="en-US" altLang="ru-RU" sz="2400" dirty="0">
                <a:latin typeface="Courier" charset="0"/>
              </a:rPr>
              <a:t>Sells</a:t>
            </a:r>
            <a:r>
              <a:rPr lang="en-US" altLang="ru-RU" sz="2400" dirty="0"/>
              <a:t> tuples that mention Green.</a:t>
            </a:r>
          </a:p>
          <a:p>
            <a:pPr marL="533400" indent="-533400">
              <a:lnSpc>
                <a:spcPct val="90000"/>
              </a:lnSpc>
            </a:pPr>
            <a:r>
              <a:rPr lang="en-US" altLang="ru-RU" sz="2400" dirty="0"/>
              <a:t>Update “Green” to “</a:t>
            </a:r>
            <a:r>
              <a:rPr lang="en-US" altLang="ru-RU" sz="2400" dirty="0" err="1"/>
              <a:t>GreenWood</a:t>
            </a:r>
            <a:r>
              <a:rPr lang="en-US" altLang="ru-RU" sz="2400" dirty="0"/>
              <a:t>”  Change all </a:t>
            </a:r>
            <a:r>
              <a:rPr lang="en-US" altLang="ru-RU" sz="2400" dirty="0">
                <a:latin typeface="Courier" charset="0"/>
              </a:rPr>
              <a:t>Sells</a:t>
            </a:r>
            <a:r>
              <a:rPr lang="en-US" altLang="ru-RU" sz="2400" dirty="0"/>
              <a:t> tuples with “Green” in apple column to be “</a:t>
            </a:r>
            <a:r>
              <a:rPr lang="en-US" altLang="ru-RU" sz="2400" dirty="0" err="1"/>
              <a:t>GreenWood</a:t>
            </a:r>
            <a:r>
              <a:rPr lang="en-US" altLang="ru-RU" sz="2400" dirty="0"/>
              <a:t>”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BA7CFAC3-65F8-4185-89F4-96515C6233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91084"/>
          </a:xfrm>
        </p:spPr>
        <p:txBody>
          <a:bodyPr/>
          <a:lstStyle/>
          <a:p>
            <a:pPr algn="ctr"/>
            <a:r>
              <a:rPr lang="ru-KZ" altLang="ru-RU" dirty="0">
                <a:solidFill>
                  <a:srgbClr val="FFC000"/>
                </a:solidFill>
              </a:rPr>
              <a:t>П</a:t>
            </a:r>
            <a:r>
              <a:rPr lang="kk-KZ" altLang="ru-RU" dirty="0">
                <a:solidFill>
                  <a:srgbClr val="FFC000"/>
                </a:solidFill>
              </a:rPr>
              <a:t>о</a:t>
            </a:r>
            <a:r>
              <a:rPr lang="ru-KZ" altLang="ru-RU" dirty="0">
                <a:solidFill>
                  <a:srgbClr val="FFC000"/>
                </a:solidFill>
              </a:rPr>
              <a:t>л</a:t>
            </a:r>
            <a:r>
              <a:rPr lang="kk-KZ" altLang="ru-RU" dirty="0">
                <a:solidFill>
                  <a:srgbClr val="FFC000"/>
                </a:solidFill>
              </a:rPr>
              <a:t>и</a:t>
            </a:r>
            <a:r>
              <a:rPr lang="ru-KZ" altLang="ru-RU" dirty="0">
                <a:solidFill>
                  <a:srgbClr val="FFC000"/>
                </a:solidFill>
              </a:rPr>
              <a:t>т</a:t>
            </a:r>
            <a:r>
              <a:rPr lang="kk-KZ" altLang="ru-RU" dirty="0">
                <a:solidFill>
                  <a:srgbClr val="FFC000"/>
                </a:solidFill>
              </a:rPr>
              <a:t>и</a:t>
            </a:r>
            <a:r>
              <a:rPr lang="ru-KZ" altLang="ru-RU" dirty="0">
                <a:solidFill>
                  <a:srgbClr val="FFC000"/>
                </a:solidFill>
              </a:rPr>
              <a:t>к</a:t>
            </a:r>
            <a:r>
              <a:rPr lang="kk-KZ" altLang="ru-RU" dirty="0">
                <a:solidFill>
                  <a:srgbClr val="FFC000"/>
                </a:solidFill>
              </a:rPr>
              <a:t>а</a:t>
            </a:r>
            <a:r>
              <a:rPr lang="ru-KZ" altLang="ru-RU" dirty="0">
                <a:solidFill>
                  <a:srgbClr val="FFC000"/>
                </a:solidFill>
              </a:rPr>
              <a:t> </a:t>
            </a:r>
            <a:r>
              <a:rPr lang="kk-KZ" altLang="ru-RU" dirty="0">
                <a:solidFill>
                  <a:srgbClr val="FFC000"/>
                </a:solidFill>
              </a:rPr>
              <a:t>в</a:t>
            </a:r>
            <a:r>
              <a:rPr lang="ru-KZ" altLang="ru-RU" dirty="0">
                <a:solidFill>
                  <a:srgbClr val="FFC000"/>
                </a:solidFill>
              </a:rPr>
              <a:t>ы</a:t>
            </a:r>
            <a:r>
              <a:rPr lang="kk-KZ" altLang="ru-RU" dirty="0">
                <a:solidFill>
                  <a:srgbClr val="FFC000"/>
                </a:solidFill>
              </a:rPr>
              <a:t>б</a:t>
            </a:r>
            <a:r>
              <a:rPr lang="ru-KZ" altLang="ru-RU" dirty="0">
                <a:solidFill>
                  <a:srgbClr val="FFC000"/>
                </a:solidFill>
              </a:rPr>
              <a:t>о</a:t>
            </a:r>
            <a:r>
              <a:rPr lang="kk-KZ" altLang="ru-RU" dirty="0">
                <a:solidFill>
                  <a:srgbClr val="FFC000"/>
                </a:solidFill>
              </a:rPr>
              <a:t>р</a:t>
            </a:r>
            <a:r>
              <a:rPr lang="ru-KZ" altLang="ru-RU" dirty="0">
                <a:solidFill>
                  <a:srgbClr val="FFC000"/>
                </a:solidFill>
              </a:rPr>
              <a:t>к</a:t>
            </a:r>
            <a:r>
              <a:rPr lang="kk-KZ" altLang="ru-RU" dirty="0">
                <a:solidFill>
                  <a:srgbClr val="FFC000"/>
                </a:solidFill>
              </a:rPr>
              <a:t>и</a:t>
            </a:r>
            <a:endParaRPr lang="en-US" altLang="ru-RU" dirty="0">
              <a:solidFill>
                <a:srgbClr val="FFC000"/>
              </a:solidFill>
            </a:endParaRP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3BD01163-2811-4255-9D19-B137D01263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1192" y="2021747"/>
            <a:ext cx="10727168" cy="450488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kk-KZ" altLang="ru-RU" sz="2400" dirty="0"/>
              <a:t>Д</a:t>
            </a:r>
            <a:r>
              <a:rPr lang="ru-KZ" altLang="ru-RU" sz="2400" dirty="0"/>
              <a:t>о</a:t>
            </a:r>
            <a:r>
              <a:rPr lang="kk-KZ" altLang="ru-RU" sz="2400" dirty="0"/>
              <a:t>б</a:t>
            </a:r>
            <a:r>
              <a:rPr lang="ru-KZ" altLang="ru-RU" sz="2400" dirty="0"/>
              <a:t>а</a:t>
            </a:r>
            <a:r>
              <a:rPr lang="kk-KZ" altLang="ru-RU" sz="2400" dirty="0"/>
              <a:t>в</a:t>
            </a:r>
            <a:r>
              <a:rPr lang="ru-KZ" altLang="ru-RU" sz="2400" dirty="0"/>
              <a:t>и</a:t>
            </a:r>
            <a:r>
              <a:rPr lang="kk-KZ" altLang="ru-RU" sz="2400" dirty="0"/>
              <a:t>т</a:t>
            </a:r>
            <a:r>
              <a:rPr lang="ru-KZ" altLang="ru-RU" sz="2400" dirty="0"/>
              <a:t>ь </a:t>
            </a:r>
            <a:r>
              <a:rPr lang="en-US" altLang="ru-RU" sz="2400" dirty="0">
                <a:latin typeface="Courier" charset="0"/>
              </a:rPr>
              <a:t>ON [DELETE, UPDATE] [CASCADE, SET NULL]</a:t>
            </a:r>
            <a:r>
              <a:rPr lang="en-US" altLang="ru-RU" sz="2400" dirty="0"/>
              <a:t> </a:t>
            </a:r>
            <a:r>
              <a:rPr lang="ru-KZ" altLang="ru-RU" sz="2400" dirty="0"/>
              <a:t>в </a:t>
            </a:r>
            <a:r>
              <a:rPr lang="kk-KZ" altLang="ru-RU" sz="2400" dirty="0"/>
              <a:t>о</a:t>
            </a:r>
            <a:r>
              <a:rPr lang="ru-KZ" altLang="ru-RU" sz="2400" dirty="0"/>
              <a:t>б</a:t>
            </a:r>
            <a:r>
              <a:rPr lang="kk-KZ" altLang="ru-RU" sz="2400" dirty="0"/>
              <a:t>ъ</a:t>
            </a:r>
            <a:r>
              <a:rPr lang="ru-KZ" altLang="ru-RU" sz="2400" dirty="0"/>
              <a:t>я</a:t>
            </a:r>
            <a:r>
              <a:rPr lang="kk-KZ" altLang="ru-RU" sz="2400" dirty="0"/>
              <a:t>в</a:t>
            </a:r>
            <a:r>
              <a:rPr lang="ru-KZ" altLang="ru-RU" sz="2400" dirty="0"/>
              <a:t>л</a:t>
            </a:r>
            <a:r>
              <a:rPr lang="kk-KZ" altLang="ru-RU" sz="2400" dirty="0"/>
              <a:t>е</a:t>
            </a:r>
            <a:r>
              <a:rPr lang="ru-KZ" altLang="ru-RU" sz="2400" dirty="0"/>
              <a:t>н</a:t>
            </a:r>
            <a:r>
              <a:rPr lang="kk-KZ" altLang="ru-RU" sz="2400" dirty="0"/>
              <a:t>и</a:t>
            </a:r>
            <a:r>
              <a:rPr lang="ru-KZ" altLang="ru-RU" sz="2400" dirty="0"/>
              <a:t>е </a:t>
            </a:r>
            <a:r>
              <a:rPr lang="kk-KZ" altLang="ru-RU" sz="2400" dirty="0"/>
              <a:t>в</a:t>
            </a:r>
            <a:r>
              <a:rPr lang="ru-KZ" altLang="ru-RU" sz="2400" dirty="0"/>
              <a:t>н</a:t>
            </a:r>
            <a:r>
              <a:rPr lang="kk-KZ" altLang="ru-RU" sz="2400" dirty="0"/>
              <a:t>е</a:t>
            </a:r>
            <a:r>
              <a:rPr lang="ru-KZ" altLang="ru-RU" sz="2400" dirty="0"/>
              <a:t>ш</a:t>
            </a:r>
            <a:r>
              <a:rPr lang="kk-KZ" altLang="ru-RU" sz="2400" dirty="0"/>
              <a:t>н</a:t>
            </a:r>
            <a:r>
              <a:rPr lang="ru-KZ" altLang="ru-RU" sz="2400" dirty="0"/>
              <a:t>е</a:t>
            </a:r>
            <a:r>
              <a:rPr lang="kk-KZ" altLang="ru-RU" sz="2400" dirty="0"/>
              <a:t>г</a:t>
            </a:r>
            <a:r>
              <a:rPr lang="ru-KZ" altLang="ru-RU" sz="2400" dirty="0"/>
              <a:t>о </a:t>
            </a:r>
            <a:r>
              <a:rPr lang="kk-KZ" altLang="ru-RU" sz="2400" dirty="0"/>
              <a:t>к</a:t>
            </a:r>
            <a:r>
              <a:rPr lang="ru-KZ" altLang="ru-RU" sz="2400" dirty="0"/>
              <a:t>л</a:t>
            </a:r>
            <a:r>
              <a:rPr lang="kk-KZ" altLang="ru-RU" sz="2400" dirty="0"/>
              <a:t>ю</a:t>
            </a:r>
            <a:r>
              <a:rPr lang="ru-KZ" altLang="ru-RU" sz="2400" dirty="0"/>
              <a:t>ч</a:t>
            </a:r>
            <a:r>
              <a:rPr lang="kk-KZ" altLang="ru-RU" sz="2400" dirty="0"/>
              <a:t>а</a:t>
            </a:r>
            <a:r>
              <a:rPr lang="en-US" altLang="ru-RU" sz="2400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KZ" altLang="ru-RU" sz="4000" dirty="0"/>
              <a:t>П</a:t>
            </a:r>
            <a:r>
              <a:rPr lang="kk-KZ" altLang="ru-RU" sz="4000" dirty="0"/>
              <a:t>р</a:t>
            </a:r>
            <a:r>
              <a:rPr lang="ru-KZ" altLang="ru-RU" sz="4000" dirty="0"/>
              <a:t>и</a:t>
            </a:r>
            <a:r>
              <a:rPr lang="kk-KZ" altLang="ru-RU" sz="4000" dirty="0"/>
              <a:t>м</a:t>
            </a:r>
            <a:r>
              <a:rPr lang="ru-KZ" altLang="ru-RU" sz="4000" dirty="0"/>
              <a:t>е</a:t>
            </a:r>
            <a:r>
              <a:rPr lang="kk-KZ" altLang="ru-RU" sz="4000" dirty="0"/>
              <a:t>р</a:t>
            </a:r>
            <a:endParaRPr lang="en-US" altLang="ru-RU" sz="2400" dirty="0"/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CREATE TABLE Sells (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shop CHAR(20),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apple CHAR(20),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price REAL,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FOREIGN KEY apple REFERENCES Apples(name)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	ON DELETE SET NULL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	ON UPDATE CASCADE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);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«Правильная» политика — проектное решение</a:t>
            </a:r>
            <a:r>
              <a:rPr lang="en-US" altLang="ru-RU" sz="2400" dirty="0"/>
              <a:t>.</a:t>
            </a:r>
          </a:p>
          <a:p>
            <a:pPr lvl="1">
              <a:lnSpc>
                <a:spcPct val="90000"/>
              </a:lnSpc>
            </a:pPr>
            <a:r>
              <a:rPr lang="ru-RU" sz="2000" dirty="0"/>
              <a:t>Например, что значит, если пиво уходит? Что делать, если пиво меняет название? </a:t>
            </a:r>
            <a:endParaRPr lang="en-US" alt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>
            <a:extLst>
              <a:ext uri="{FF2B5EF4-FFF2-40B4-BE49-F238E27FC236}">
                <a16:creationId xmlns:a16="http://schemas.microsoft.com/office/drawing/2014/main" id="{0041B703-7AD9-4563-8C37-6BB1E30E7E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824640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Проверки на основе атрибутов </a:t>
            </a:r>
            <a:endParaRPr lang="en-US" altLang="ru-RU" dirty="0">
              <a:solidFill>
                <a:srgbClr val="FFC000"/>
              </a:solidFill>
            </a:endParaRPr>
          </a:p>
        </p:txBody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3DF5A435-F949-4397-898E-3B6566E28A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ru-RU" sz="2800" dirty="0"/>
              <a:t>За атрибутом следует условие, которое должно выполняться для этого атрибута в каждом кортеже его отношения. </a:t>
            </a:r>
            <a:endParaRPr lang="ru-KZ" sz="2800" dirty="0"/>
          </a:p>
          <a:p>
            <a:pPr>
              <a:buFontTx/>
              <a:buNone/>
            </a:pPr>
            <a:r>
              <a:rPr lang="ru-RU" sz="2800" dirty="0"/>
              <a:t>Форма: </a:t>
            </a:r>
            <a:r>
              <a:rPr lang="en-US" sz="2800" dirty="0"/>
              <a:t>Check</a:t>
            </a:r>
            <a:r>
              <a:rPr lang="ru-RU" sz="2800" dirty="0"/>
              <a:t> (условие). Условие может включать проверенный атрибут. Другие атрибуты и отношения могут быть задействованы, но только в подзапросах. </a:t>
            </a:r>
            <a:endParaRPr lang="en-US" sz="2800" dirty="0"/>
          </a:p>
          <a:p>
            <a:pPr>
              <a:buFontTx/>
              <a:buNone/>
            </a:pPr>
            <a:r>
              <a:rPr lang="ru-RU" sz="2800" dirty="0" err="1"/>
              <a:t>Oracle</a:t>
            </a:r>
            <a:r>
              <a:rPr lang="ru-RU" sz="2800" dirty="0"/>
              <a:t>: в условии не разрешены подзапросы. Условие проверяется только при изменении связанного атрибута (т. е. при вставке или обновлении). </a:t>
            </a:r>
            <a:endParaRPr lang="en-US" alt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>
            <a:extLst>
              <a:ext uri="{FF2B5EF4-FFF2-40B4-BE49-F238E27FC236}">
                <a16:creationId xmlns:a16="http://schemas.microsoft.com/office/drawing/2014/main" id="{299BDC66-833C-4CA0-A156-4E8E83472A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86046"/>
            <a:ext cx="11029616" cy="707194"/>
          </a:xfrm>
        </p:spPr>
        <p:txBody>
          <a:bodyPr/>
          <a:lstStyle/>
          <a:p>
            <a:pPr algn="ctr"/>
            <a:r>
              <a:rPr lang="kk-KZ" altLang="ru-RU" dirty="0">
                <a:solidFill>
                  <a:srgbClr val="FFC000"/>
                </a:solidFill>
              </a:rPr>
              <a:t>Пример</a:t>
            </a:r>
            <a:endParaRPr lang="en-US" altLang="ru-RU" dirty="0">
              <a:solidFill>
                <a:srgbClr val="FFC000"/>
              </a:solidFill>
            </a:endParaRPr>
          </a:p>
        </p:txBody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E617CE77-0B88-4C04-9163-7342E591EC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1192" y="2155970"/>
            <a:ext cx="9629608" cy="4168629"/>
          </a:xfrm>
        </p:spPr>
        <p:txBody>
          <a:bodyPr>
            <a:normAutofit fontScale="77500" lnSpcReduction="20000"/>
          </a:bodyPr>
          <a:lstStyle/>
          <a:p>
            <a:pPr lvl="1"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CREATE TABLE Sells (</a:t>
            </a:r>
          </a:p>
          <a:p>
            <a:pPr lvl="1"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shop CHAR(20),</a:t>
            </a:r>
          </a:p>
          <a:p>
            <a:pPr lvl="1"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apple CHAR(20) CHECK(</a:t>
            </a:r>
          </a:p>
          <a:p>
            <a:pPr lvl="1"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	apple IN (SELECT name</a:t>
            </a:r>
          </a:p>
          <a:p>
            <a:pPr lvl="1"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		FROM Apples)</a:t>
            </a:r>
          </a:p>
          <a:p>
            <a:pPr lvl="1"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),</a:t>
            </a:r>
          </a:p>
          <a:p>
            <a:pPr lvl="1"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price REAL CHECK(</a:t>
            </a:r>
          </a:p>
          <a:p>
            <a:pPr lvl="1"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	price &lt;= 5.00</a:t>
            </a:r>
          </a:p>
          <a:p>
            <a:pPr lvl="1"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)</a:t>
            </a:r>
          </a:p>
          <a:p>
            <a:pPr lvl="1"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);</a:t>
            </a:r>
          </a:p>
          <a:p>
            <a:r>
              <a:rPr lang="ru-RU" sz="2400" dirty="0"/>
              <a:t>Проверка на яблоке похожа на ограничение внешнего ключа, за исключением: Проверка происходит только тогда, когда мы добавляем кортеж или меняем яблоко в существующем кортеже, а не когда мы удаляем кортеж из </a:t>
            </a:r>
            <a:r>
              <a:rPr lang="ru-RU" sz="2400" dirty="0" err="1"/>
              <a:t>Apples</a:t>
            </a:r>
            <a:r>
              <a:rPr lang="ru-RU" sz="2400" dirty="0"/>
              <a:t>. </a:t>
            </a:r>
            <a:endParaRPr lang="en-US" alt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AE162970-8707-4CED-BB77-5B1728D94A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816251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Проверки на основе кортежей </a:t>
            </a:r>
            <a:endParaRPr lang="en-US" altLang="ru-RU" dirty="0">
              <a:solidFill>
                <a:srgbClr val="FFC000"/>
              </a:solidFill>
            </a:endParaRPr>
          </a:p>
        </p:txBody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3B48A8DB-2700-45C0-BB9F-10881D57FB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dirty="0"/>
              <a:t>Отдельный элемент объявления таблицы. </a:t>
            </a:r>
          </a:p>
          <a:p>
            <a:pPr>
              <a:buFontTx/>
              <a:buNone/>
            </a:pPr>
            <a:r>
              <a:rPr lang="ru-RU" dirty="0"/>
              <a:t>Форма: как проверка на основе атрибутов. </a:t>
            </a:r>
          </a:p>
          <a:p>
            <a:pPr>
              <a:buFontTx/>
              <a:buNone/>
            </a:pPr>
            <a:r>
              <a:rPr lang="ru-RU" dirty="0"/>
              <a:t>Но условие может относиться к любому атрибуту отношения. Или к другим отношениям/атрибутам в подзапросах. </a:t>
            </a:r>
          </a:p>
          <a:p>
            <a:pPr>
              <a:buFontTx/>
              <a:buNone/>
            </a:pPr>
            <a:r>
              <a:rPr lang="ru-RU" dirty="0"/>
              <a:t>Еще раз: </a:t>
            </a:r>
            <a:r>
              <a:rPr lang="ru-RU" dirty="0" err="1"/>
              <a:t>Oracle</a:t>
            </a:r>
            <a:r>
              <a:rPr lang="ru-RU" dirty="0"/>
              <a:t> запрещает использование подзапросов. Проверяется всякий раз, когда кортеж вставляется или обновляется. </a:t>
            </a:r>
            <a:endParaRPr lang="en-US" alt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25</TotalTime>
  <Words>612</Words>
  <Application>Microsoft Office PowerPoint</Application>
  <PresentationFormat>Широкоэкранный</PresentationFormat>
  <Paragraphs>92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Corbel</vt:lpstr>
      <vt:lpstr>Courier</vt:lpstr>
      <vt:lpstr>Gill Sans MT</vt:lpstr>
      <vt:lpstr>Times</vt:lpstr>
      <vt:lpstr>Wingdings 2</vt:lpstr>
      <vt:lpstr>Zapf Dingbats</vt:lpstr>
      <vt:lpstr>Дивиденд</vt:lpstr>
      <vt:lpstr>Лекция 6</vt:lpstr>
      <vt:lpstr>Ограничение</vt:lpstr>
      <vt:lpstr>Foreign Keys</vt:lpstr>
      <vt:lpstr>Foreign Keys</vt:lpstr>
      <vt:lpstr>Что происходит, когда нарушается ограничение внешнего ключа?</vt:lpstr>
      <vt:lpstr>Политика выборки</vt:lpstr>
      <vt:lpstr>Проверки на основе атрибутов </vt:lpstr>
      <vt:lpstr>Пример</vt:lpstr>
      <vt:lpstr>Проверки на основе кортежей </vt:lpstr>
      <vt:lpstr>Пример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lecture 6</dc:title>
  <dc:creator>Карюкин Владислав</dc:creator>
  <cp:lastModifiedBy>Владислав Карюкин</cp:lastModifiedBy>
  <cp:revision>7</cp:revision>
  <dcterms:created xsi:type="dcterms:W3CDTF">2021-01-10T15:44:25Z</dcterms:created>
  <dcterms:modified xsi:type="dcterms:W3CDTF">2022-01-20T16:04:41Z</dcterms:modified>
</cp:coreProperties>
</file>